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4" r:id="rId1"/>
  </p:sldMasterIdLst>
  <p:notesMasterIdLst>
    <p:notesMasterId r:id="rId9"/>
  </p:notesMasterIdLst>
  <p:handoutMasterIdLst>
    <p:handoutMasterId r:id="rId10"/>
  </p:handout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</p:sldIdLst>
  <p:sldSz cx="12188825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384">
          <p15:clr>
            <a:srgbClr val="A4A3A4"/>
          </p15:clr>
        </p15:guide>
        <p15:guide id="3" orient="horz" pos="3792">
          <p15:clr>
            <a:srgbClr val="A4A3A4"/>
          </p15:clr>
        </p15:guide>
        <p15:guide id="4" pos="959">
          <p15:clr>
            <a:srgbClr val="A4A3A4"/>
          </p15:clr>
        </p15:guide>
        <p15:guide id="5" pos="671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11" d="100"/>
          <a:sy n="111" d="100"/>
        </p:scale>
        <p:origin x="594" y="96"/>
      </p:cViewPr>
      <p:guideLst>
        <p:guide orient="horz" pos="2160"/>
        <p:guide orient="horz" pos="384"/>
        <p:guide orient="horz" pos="3792"/>
        <p:guide pos="959"/>
        <p:guide pos="6719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89" d="100"/>
          <a:sy n="89" d="100"/>
        </p:scale>
        <p:origin x="2994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CC97547B-1F6E-4DDC-9117-CAA6FD73E728}" type="datetime1">
              <a:rPr lang="ru-RU" smtClean="0"/>
              <a:t>12.10.2025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14886E15-F82A-4596-A46C-375C6D3981E1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830810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B3224DC-1FE8-4524-81AE-0EB5EC100CE7}" type="datetime1">
              <a:rPr lang="ru-RU" noProof="0" smtClean="0"/>
              <a:t>12.10.2025</a:t>
            </a:fld>
            <a:endParaRPr lang="ru-RU" noProof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F105DB2-FD3E-441D-8B7E-7AE83ECE27B3}" type="slidenum">
              <a:rPr lang="ru-RU" noProof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89472053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F105DB2-FD3E-441D-8B7E-7AE83ECE27B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5276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F105DB2-FD3E-441D-8B7E-7AE83ECE27B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56001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F105DB2-FD3E-441D-8B7E-7AE83ECE27B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64439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F105DB2-FD3E-441D-8B7E-7AE83ECE27B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57302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F105DB2-FD3E-441D-8B7E-7AE83ECE27B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58745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F105DB2-FD3E-441D-8B7E-7AE83ECE27B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04894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F105DB2-FD3E-441D-8B7E-7AE83ECE27B3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9345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блок заголовка"/>
          <p:cNvSpPr/>
          <p:nvPr/>
        </p:nvSpPr>
        <p:spPr bwMode="invGray">
          <a:xfrm>
            <a:off x="1141413" y="1600200"/>
            <a:ext cx="11047412" cy="32766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grpSp>
        <p:nvGrpSpPr>
          <p:cNvPr id="7" name="верхний рисунок"/>
          <p:cNvGrpSpPr/>
          <p:nvPr/>
        </p:nvGrpSpPr>
        <p:grpSpPr>
          <a:xfrm>
            <a:off x="1279" y="0"/>
            <a:ext cx="12188952" cy="429768"/>
            <a:chOff x="1279" y="0"/>
            <a:chExt cx="12188952" cy="429768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1279" y="0"/>
              <a:ext cx="12188952" cy="2286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1279" y="228600"/>
              <a:ext cx="12188952" cy="20116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1279" y="306324"/>
              <a:ext cx="12188952" cy="457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</p:grpSp>
      <p:grpSp>
        <p:nvGrpSpPr>
          <p:cNvPr id="23" name="нижний рисунок"/>
          <p:cNvGrpSpPr/>
          <p:nvPr/>
        </p:nvGrpSpPr>
        <p:grpSpPr>
          <a:xfrm>
            <a:off x="0" y="6080760"/>
            <a:ext cx="12190231" cy="777240"/>
            <a:chOff x="0" y="6080760"/>
            <a:chExt cx="12190231" cy="777240"/>
          </a:xfrm>
        </p:grpSpPr>
        <p:sp>
          <p:nvSpPr>
            <p:cNvPr id="13" name="Прямоугольник 12"/>
            <p:cNvSpPr/>
            <p:nvPr/>
          </p:nvSpPr>
          <p:spPr>
            <a:xfrm>
              <a:off x="0" y="6217920"/>
              <a:ext cx="12188825" cy="64008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dk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1279" y="6080760"/>
              <a:ext cx="12188952" cy="9721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1279" y="6172200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invGray">
          <a:xfrm>
            <a:off x="1522414" y="1905000"/>
            <a:ext cx="9143998" cy="2667000"/>
          </a:xfrm>
        </p:spPr>
        <p:txBody>
          <a:bodyPr rtlCol="0" anchor="b">
            <a:normAutofit/>
          </a:bodyPr>
          <a:lstStyle>
            <a:lvl1pPr>
              <a:lnSpc>
                <a:spcPct val="80000"/>
              </a:lnSpc>
              <a:defRPr sz="6600">
                <a:solidFill>
                  <a:schemeClr val="bg1"/>
                </a:solidFill>
                <a:effectLst>
                  <a:outerShdw blurRad="889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2413" y="5029200"/>
            <a:ext cx="8229598" cy="838200"/>
          </a:xfrm>
        </p:spPr>
        <p:txBody>
          <a:bodyPr rtlCol="0"/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ru-RU" noProof="0"/>
              <a:t>Образец подзаголовка</a:t>
            </a:r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20" name="Дата 1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DC4C8E8-9F4E-4EA6-835D-E9D5612495DB}" type="datetime1">
              <a:rPr lang="ru-RU" noProof="0" smtClean="0"/>
              <a:t>12.10.2025</a:t>
            </a:fld>
            <a:endParaRPr lang="ru-RU" noProof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088169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46C4F13-8C8C-441B-BBCD-2370F386EB42}" type="datetime1">
              <a:rPr lang="ru-RU" noProof="0" smtClean="0"/>
              <a:t>12.10.2025</a:t>
            </a:fld>
            <a:endParaRPr lang="ru-RU" noProof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223790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494507" y="609600"/>
            <a:ext cx="1143001" cy="5410200"/>
          </a:xfrm>
        </p:spPr>
        <p:txBody>
          <a:bodyPr vert="eaVert"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 hasCustomPrompt="1"/>
          </p:nvPr>
        </p:nvSpPr>
        <p:spPr>
          <a:xfrm>
            <a:off x="1522413" y="609600"/>
            <a:ext cx="7696198" cy="5410200"/>
          </a:xfrm>
        </p:spPr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1056CB0-5A4E-4FC5-8098-88E31F01EA45}" type="datetime1">
              <a:rPr lang="ru-RU" noProof="0" smtClean="0"/>
              <a:t>12.10.2025</a:t>
            </a:fld>
            <a:endParaRPr lang="ru-RU" noProof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653419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>
            <a:lvl1pPr algn="l">
              <a:defRPr sz="32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1016FDA-52E9-4FE9-8F9F-D0B7A1AC00F5}" type="datetime1">
              <a:rPr lang="ru-RU" noProof="0" smtClean="0"/>
              <a:t>12.10.2025</a:t>
            </a:fld>
            <a:endParaRPr lang="ru-RU" noProof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ru-RU" noProof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506475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>
            <a:lvl1pPr algn="l">
              <a:defRPr sz="32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203F614-6D12-4FB0-B37A-7F584F7E7447}" type="datetime1">
              <a:rPr lang="ru-RU" noProof="0" smtClean="0"/>
              <a:t>12.10.2025</a:t>
            </a:fld>
            <a:endParaRPr lang="ru-RU" noProof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894591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rtlCol="0" anchor="b">
            <a:normAutofit/>
          </a:bodyPr>
          <a:lstStyle>
            <a:lvl1pPr algn="l">
              <a:defRPr sz="5400" b="0" cap="none" baseline="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1522413" y="4876800"/>
            <a:ext cx="8229598" cy="1143000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6DB20920-A951-4D74-93DB-A7C7F309F702}" type="datetime1">
              <a:rPr lang="ru-RU" noProof="0" smtClean="0"/>
              <a:t>12.10.2025</a:t>
            </a:fld>
            <a:endParaRPr lang="ru-RU" noProof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DF28FB93-0A08-4E7D-8E63-9EFA29F1E09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484106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 hasCustomPrompt="1"/>
          </p:nvPr>
        </p:nvSpPr>
        <p:spPr>
          <a:xfrm>
            <a:off x="1522413" y="1904999"/>
            <a:ext cx="4435564" cy="4088921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 hasCustomPrompt="1"/>
          </p:nvPr>
        </p:nvSpPr>
        <p:spPr>
          <a:xfrm>
            <a:off x="6230849" y="1904999"/>
            <a:ext cx="4435564" cy="4088921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92CA588-C02F-4CCF-BAD7-18C728B93B52}" type="datetime1">
              <a:rPr lang="ru-RU" noProof="0" smtClean="0"/>
              <a:t>12.10.2025</a:t>
            </a:fld>
            <a:endParaRPr lang="ru-RU" noProof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512259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1522413" y="1828800"/>
            <a:ext cx="4419599" cy="685801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 hasCustomPrompt="1"/>
          </p:nvPr>
        </p:nvSpPr>
        <p:spPr>
          <a:xfrm>
            <a:off x="1522413" y="2590801"/>
            <a:ext cx="4419599" cy="3429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 hasCustomPrompt="1"/>
          </p:nvPr>
        </p:nvSpPr>
        <p:spPr>
          <a:xfrm>
            <a:off x="6246814" y="1828800"/>
            <a:ext cx="4419599" cy="685801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 hasCustomPrompt="1"/>
          </p:nvPr>
        </p:nvSpPr>
        <p:spPr>
          <a:xfrm>
            <a:off x="6246814" y="2590801"/>
            <a:ext cx="4419599" cy="3429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B9A9956-53D6-4D29-80A7-0ADFD73EC9D5}" type="datetime1">
              <a:rPr lang="ru-RU" noProof="0" smtClean="0"/>
              <a:t>12.10.2025</a:t>
            </a:fld>
            <a:endParaRPr lang="ru-RU" noProof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597700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F3D3AF7-BEB0-4993-92D4-4D2C72963A64}" type="datetime1">
              <a:rPr lang="ru-RU" noProof="0" smtClean="0"/>
              <a:t>12.10.2025</a:t>
            </a:fld>
            <a:endParaRPr lang="ru-RU" noProof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981316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нижний рисунок"/>
          <p:cNvGrpSpPr/>
          <p:nvPr userDrawn="1"/>
        </p:nvGrpSpPr>
        <p:grpSpPr>
          <a:xfrm>
            <a:off x="0" y="6309360"/>
            <a:ext cx="12190231" cy="548640"/>
            <a:chOff x="0" y="6309360"/>
            <a:chExt cx="12190231" cy="548640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0" y="6400800"/>
              <a:ext cx="12188825" cy="4572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dk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279" y="6309360"/>
              <a:ext cx="12188952" cy="9721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1279" y="6379143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</p:grp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313E78C-2D93-4346-92BE-F99AE2EB36B5}" type="datetime1">
              <a:rPr lang="ru-RU" noProof="0" smtClean="0"/>
              <a:t>12.10.2025</a:t>
            </a:fld>
            <a:endParaRPr lang="ru-RU" noProof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030035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рамка"/>
          <p:cNvSpPr/>
          <p:nvPr/>
        </p:nvSpPr>
        <p:spPr>
          <a:xfrm>
            <a:off x="1217610" y="1019175"/>
            <a:ext cx="6126480" cy="4572000"/>
          </a:xfrm>
          <a:prstGeom prst="rect">
            <a:avLst/>
          </a:prstGeom>
          <a:noFill/>
          <a:ln w="101600">
            <a:solidFill>
              <a:schemeClr val="accent1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23214" y="1371600"/>
            <a:ext cx="3124200" cy="2057400"/>
          </a:xfrm>
        </p:spPr>
        <p:txBody>
          <a:bodyPr rtlCol="0" anchor="b">
            <a:normAutofit/>
          </a:bodyPr>
          <a:lstStyle>
            <a:lvl1pPr algn="l">
              <a:defRPr sz="3200" b="1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1491930" y="1293495"/>
            <a:ext cx="5577840" cy="402336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7923214" y="3536829"/>
            <a:ext cx="3124200" cy="1797169"/>
          </a:xfrm>
        </p:spPr>
        <p:txBody>
          <a:bodyPr rtlCol="0">
            <a:normAutofit/>
          </a:bodyPr>
          <a:lstStyle>
            <a:lvl1pPr marL="0" indent="0">
              <a:spcBef>
                <a:spcPts val="8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783B113-0D92-41AE-8320-0E62DD52F8B2}" type="datetime1">
              <a:rPr lang="ru-RU" noProof="0" smtClean="0"/>
              <a:t>12.10.2025</a:t>
            </a:fld>
            <a:endParaRPr lang="ru-RU" noProof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616132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рамка"/>
          <p:cNvSpPr/>
          <p:nvPr/>
        </p:nvSpPr>
        <p:spPr>
          <a:xfrm>
            <a:off x="1217610" y="1019175"/>
            <a:ext cx="6126480" cy="4572000"/>
          </a:xfrm>
          <a:prstGeom prst="rect">
            <a:avLst/>
          </a:prstGeom>
          <a:noFill/>
          <a:ln w="101600">
            <a:solidFill>
              <a:schemeClr val="accent1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23214" y="1371600"/>
            <a:ext cx="3124200" cy="2057400"/>
          </a:xfrm>
        </p:spPr>
        <p:txBody>
          <a:bodyPr rtlCol="0" anchor="b">
            <a:normAutofit/>
          </a:bodyPr>
          <a:lstStyle>
            <a:lvl1pPr algn="l">
              <a:defRPr sz="3200" b="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1" hasCustomPrompt="1"/>
          </p:nvPr>
        </p:nvSpPr>
        <p:spPr>
          <a:xfrm>
            <a:off x="1400490" y="1202055"/>
            <a:ext cx="5760720" cy="4206240"/>
          </a:xfrm>
          <a:solidFill>
            <a:schemeClr val="bg1">
              <a:lumMod val="95000"/>
            </a:schemeClr>
          </a:solidFill>
        </p:spPr>
        <p:txBody>
          <a:bodyPr tIns="91440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7923214" y="3536829"/>
            <a:ext cx="3124200" cy="1797171"/>
          </a:xfrm>
        </p:spPr>
        <p:txBody>
          <a:bodyPr rtlCol="0">
            <a:normAutofit/>
          </a:bodyPr>
          <a:lstStyle>
            <a:lvl1pPr marL="0" indent="0">
              <a:spcBef>
                <a:spcPts val="8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39A3B24-C4CD-4EFD-A479-64DAB88ACAE4}" type="datetime1">
              <a:rPr lang="ru-RU" noProof="0" smtClean="0"/>
              <a:t>12.10.2025</a:t>
            </a:fld>
            <a:endParaRPr lang="ru-RU" noProof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931862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нижний рисунок"/>
          <p:cNvGrpSpPr/>
          <p:nvPr/>
        </p:nvGrpSpPr>
        <p:grpSpPr>
          <a:xfrm>
            <a:off x="0" y="6309360"/>
            <a:ext cx="12190231" cy="548640"/>
            <a:chOff x="0" y="6309360"/>
            <a:chExt cx="12190231" cy="548640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0" y="6400800"/>
              <a:ext cx="12188825" cy="4572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dk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279" y="6309360"/>
              <a:ext cx="12188952" cy="9721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1279" y="6379143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</p:grpSp>
      <p:grpSp>
        <p:nvGrpSpPr>
          <p:cNvPr id="10" name="верхний рисунок"/>
          <p:cNvGrpSpPr/>
          <p:nvPr/>
        </p:nvGrpSpPr>
        <p:grpSpPr>
          <a:xfrm>
            <a:off x="1279" y="0"/>
            <a:ext cx="12188952" cy="320040"/>
            <a:chOff x="1279" y="0"/>
            <a:chExt cx="12188952" cy="320040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1279" y="0"/>
              <a:ext cx="12188952" cy="17023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1279" y="170234"/>
              <a:ext cx="12188952" cy="14980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1279" y="231421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876" y="609600"/>
            <a:ext cx="9143538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2876" y="1905000"/>
            <a:ext cx="9143538" cy="36974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1507498" y="6516865"/>
            <a:ext cx="606214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7994363" y="6516865"/>
            <a:ext cx="132762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pPr rtl="0"/>
            <a:fld id="{FC24BF8D-0138-4857-BC63-0337FB4EE515}" type="datetime1">
              <a:rPr lang="ru-RU" noProof="0" smtClean="0"/>
              <a:t>12.10.2025</a:t>
            </a:fld>
            <a:endParaRPr lang="ru-RU" noProof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9730094" y="6516865"/>
            <a:ext cx="93631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pPr rtl="0"/>
            <a:fld id="{DF28FB93-0A08-4E7D-8E63-9EFA29F1E09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310681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  <p:sldLayoutId id="2147483914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SzPct val="100000"/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5544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402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2414" y="1905000"/>
            <a:ext cx="10332638" cy="2172072"/>
          </a:xfrm>
        </p:spPr>
        <p:txBody>
          <a:bodyPr rtlCol="0"/>
          <a:lstStyle/>
          <a:p>
            <a:pPr algn="ctr" rtl="0"/>
            <a:r>
              <a:rPr lang="ru-RU" dirty="0"/>
              <a:t>Общий бизнес-анализ продаж </a:t>
            </a:r>
            <a:r>
              <a:rPr lang="en-US" dirty="0"/>
              <a:t>Superstore</a:t>
            </a:r>
            <a:endParaRPr lang="ru" dirty="0"/>
          </a:p>
        </p:txBody>
      </p:sp>
      <p:sp>
        <p:nvSpPr>
          <p:cNvPr id="3" name="Объект 2"/>
          <p:cNvSpPr>
            <a:spLocks noGrp="1"/>
          </p:cNvSpPr>
          <p:nvPr>
            <p:ph type="subTitle" idx="1"/>
          </p:nvPr>
        </p:nvSpPr>
        <p:spPr>
          <a:xfrm>
            <a:off x="1979613" y="5013176"/>
            <a:ext cx="8229598" cy="838200"/>
          </a:xfrm>
        </p:spPr>
        <p:txBody>
          <a:bodyPr rtlCol="0"/>
          <a:lstStyle/>
          <a:p>
            <a:pPr algn="ctr" rtl="0"/>
            <a:r>
              <a:rPr lang="ru" dirty="0"/>
              <a:t>2014-2017</a:t>
            </a:r>
          </a:p>
        </p:txBody>
      </p:sp>
    </p:spTree>
    <p:extLst>
      <p:ext uri="{BB962C8B-B14F-4D97-AF65-F5344CB8AC3E}">
        <p14:creationId xmlns:p14="http://schemas.microsoft.com/office/powerpoint/2010/main" val="2957189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dirty="0"/>
              <a:t>Итоговые показатели компании</a:t>
            </a:r>
            <a:endParaRPr lang="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/>
            <a:r>
              <a:rPr lang="ru-RU" dirty="0"/>
              <a:t>	Общий объём продаж: $2,297,200</a:t>
            </a:r>
          </a:p>
          <a:p>
            <a:pPr rtl="0"/>
            <a:r>
              <a:rPr lang="ru-RU" dirty="0"/>
              <a:t>	Общая прибыль: $286,400</a:t>
            </a:r>
          </a:p>
          <a:p>
            <a:pPr rtl="0"/>
            <a:r>
              <a:rPr lang="ru-RU" dirty="0"/>
              <a:t>	Средняя маржинальность: 12,5%</a:t>
            </a:r>
          </a:p>
          <a:p>
            <a:pPr rtl="0"/>
            <a:r>
              <a:rPr lang="ru-RU" dirty="0"/>
              <a:t>	Количество клиентов: 793</a:t>
            </a:r>
          </a:p>
          <a:p>
            <a:pPr rtl="0"/>
            <a:r>
              <a:rPr lang="ru-RU" dirty="0"/>
              <a:t>	Количество заказов: 5009</a:t>
            </a:r>
          </a:p>
        </p:txBody>
      </p:sp>
    </p:spTree>
    <p:extLst>
      <p:ext uri="{BB962C8B-B14F-4D97-AF65-F5344CB8AC3E}">
        <p14:creationId xmlns:p14="http://schemas.microsoft.com/office/powerpoint/2010/main" val="3148110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dirty="0"/>
              <a:t>Сильные стороны</a:t>
            </a:r>
            <a:endParaRPr lang="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rtl="0"/>
            <a:r>
              <a:rPr lang="ru-RU" dirty="0"/>
              <a:t>Разнообразие ассортимента</a:t>
            </a:r>
          </a:p>
          <a:p>
            <a:pPr marL="0" indent="0" rtl="0">
              <a:buNone/>
            </a:pPr>
            <a:r>
              <a:rPr lang="ru-RU" dirty="0"/>
              <a:t>Широкий выбор товаров в трёх основных категориях.</a:t>
            </a:r>
          </a:p>
          <a:p>
            <a:pPr marL="0" indent="0" rtl="0">
              <a:buNone/>
            </a:pPr>
            <a:r>
              <a:rPr lang="ru-RU" dirty="0"/>
              <a:t>Наличие как недорогих расходников, так и дорогой мебели и техники.</a:t>
            </a:r>
          </a:p>
          <a:p>
            <a:pPr rtl="0"/>
            <a:r>
              <a:rPr lang="ru-RU" dirty="0"/>
              <a:t>Географическое покрытие</a:t>
            </a:r>
          </a:p>
          <a:p>
            <a:pPr marL="0" indent="0" rtl="0">
              <a:buNone/>
            </a:pPr>
            <a:r>
              <a:rPr lang="ru-RU" dirty="0"/>
              <a:t>Продажи ведутся по всем регионам США: West, East, Central, South.</a:t>
            </a:r>
          </a:p>
          <a:p>
            <a:pPr marL="0" indent="0" rtl="0">
              <a:buNone/>
            </a:pPr>
            <a:r>
              <a:rPr lang="ru-RU" dirty="0"/>
              <a:t>Есть клиенты как из крупных городов, так и небольших населённых пунктов.</a:t>
            </a:r>
          </a:p>
          <a:p>
            <a:pPr rtl="0"/>
            <a:r>
              <a:rPr lang="ru-RU" dirty="0"/>
              <a:t>Работа с разными сегментами</a:t>
            </a:r>
          </a:p>
          <a:p>
            <a:pPr marL="0" indent="0" rtl="0">
              <a:buNone/>
            </a:pPr>
            <a:r>
              <a:rPr lang="ru-RU" dirty="0"/>
              <a:t>Работа как с корпоративными клиентами, так и частными лицами и малым бизнесом.</a:t>
            </a:r>
          </a:p>
        </p:txBody>
      </p:sp>
      <p:sp>
        <p:nvSpPr>
          <p:cNvPr id="4" name="Текст 7"/>
          <p:cNvSpPr txBox="1">
            <a:spLocks/>
          </p:cNvSpPr>
          <p:nvPr/>
        </p:nvSpPr>
        <p:spPr>
          <a:xfrm>
            <a:off x="1539575" y="5715000"/>
            <a:ext cx="9126838" cy="533400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SzPct val="80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004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SzPct val="100000"/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4360" indent="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80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80000"/>
              <a:buFont typeface="Wingdings" pitchFamily="2" charset="2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830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8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40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8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endParaRPr lang="ru" sz="1600" dirty="0"/>
          </a:p>
        </p:txBody>
      </p:sp>
    </p:spTree>
    <p:extLst>
      <p:ext uri="{BB962C8B-B14F-4D97-AF65-F5344CB8AC3E}">
        <p14:creationId xmlns:p14="http://schemas.microsoft.com/office/powerpoint/2010/main" val="1152966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dirty="0"/>
              <a:t>Слабые стороны</a:t>
            </a:r>
            <a:endParaRPr lang="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522876" y="1905000"/>
            <a:ext cx="9143538" cy="3900264"/>
          </a:xfrm>
        </p:spPr>
        <p:txBody>
          <a:bodyPr rtlCol="0">
            <a:normAutofit fontScale="77500" lnSpcReduction="20000"/>
          </a:bodyPr>
          <a:lstStyle/>
          <a:p>
            <a:pPr rtl="0"/>
            <a:r>
              <a:rPr lang="ru-RU" sz="2600" dirty="0"/>
              <a:t>Чрезмерное использование скидок</a:t>
            </a:r>
          </a:p>
          <a:p>
            <a:pPr marL="0" indent="0" rtl="0">
              <a:buNone/>
            </a:pPr>
            <a:r>
              <a:rPr lang="ru-RU" sz="23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Скидки до 70–80% часто приводят к убыткам</a:t>
            </a:r>
          </a:p>
          <a:p>
            <a:pPr marL="0" indent="0" rtl="0">
              <a:buNone/>
            </a:pPr>
            <a:r>
              <a:rPr lang="ru-RU" sz="23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Некоторые товары продаются ниже себестоимости.</a:t>
            </a:r>
            <a:endParaRPr lang="ru" sz="2300" dirty="0"/>
          </a:p>
          <a:p>
            <a:pPr rtl="0"/>
            <a:r>
              <a:rPr lang="ru-RU" sz="2600" dirty="0"/>
              <a:t>Низкая маржинальность в категории Мебель (</a:t>
            </a:r>
            <a:r>
              <a:rPr lang="ru-RU" sz="2600" dirty="0" err="1"/>
              <a:t>Furniture</a:t>
            </a:r>
            <a:r>
              <a:rPr lang="ru-RU" sz="2600" dirty="0"/>
              <a:t>)</a:t>
            </a:r>
          </a:p>
          <a:p>
            <a:pPr marL="0" indent="0" rtl="0">
              <a:buNone/>
            </a:pPr>
            <a:r>
              <a:rPr lang="ru-RU" sz="23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Возможно, закупочная цена слишком высока или ценообразование неоптимально.</a:t>
            </a:r>
          </a:p>
          <a:p>
            <a:r>
              <a:rPr lang="ru-RU" sz="2600" dirty="0"/>
              <a:t>Неравномерная прибыльность по регионам</a:t>
            </a:r>
          </a:p>
          <a:p>
            <a:pPr marL="0" indent="0">
              <a:buNone/>
            </a:pPr>
            <a:r>
              <a:rPr lang="ru-RU" sz="2300" dirty="0"/>
              <a:t>В Central и South регионах чаще встречаются убыточные сделки.</a:t>
            </a:r>
          </a:p>
          <a:p>
            <a:pPr marL="0" indent="0">
              <a:buNone/>
            </a:pPr>
            <a:r>
              <a:rPr lang="ru-RU" sz="2300" dirty="0"/>
              <a:t>Центральный регион особенно отстаёт — маржа всего 7,9%.</a:t>
            </a:r>
          </a:p>
          <a:p>
            <a:pPr marL="0" indent="0">
              <a:buNone/>
            </a:pPr>
            <a:r>
              <a:rPr lang="ru-RU" sz="2300" dirty="0"/>
              <a:t>Возможные причины: высокая конкуренция, низкие цены, неэффективная логистика.</a:t>
            </a:r>
          </a:p>
          <a:p>
            <a:pPr marL="0" indent="0">
              <a:buNone/>
            </a:pPr>
            <a:endParaRPr lang="ru" dirty="0"/>
          </a:p>
        </p:txBody>
      </p:sp>
    </p:spTree>
    <p:extLst>
      <p:ext uri="{BB962C8B-B14F-4D97-AF65-F5344CB8AC3E}">
        <p14:creationId xmlns:p14="http://schemas.microsoft.com/office/powerpoint/2010/main" val="1255868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dirty="0"/>
              <a:t>Рекомендации</a:t>
            </a:r>
            <a:endParaRPr lang="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marL="0" indent="0" rtl="0">
              <a:buNone/>
            </a:pPr>
            <a:r>
              <a:rPr lang="ru-RU" dirty="0"/>
              <a:t>1. Оптимизировать ассортимент — выявить топ 10 убыточных товаров и принять решение:</a:t>
            </a:r>
          </a:p>
          <a:p>
            <a:pPr marL="0" indent="0" rtl="0">
              <a:buNone/>
            </a:pPr>
            <a:r>
              <a:rPr lang="ru-RU" dirty="0"/>
              <a:t>   • Убрать из ассортимента</a:t>
            </a:r>
          </a:p>
          <a:p>
            <a:pPr marL="0" indent="0" rtl="0">
              <a:buNone/>
            </a:pPr>
            <a:r>
              <a:rPr lang="ru-RU" dirty="0"/>
              <a:t>   • Сменить поставщика </a:t>
            </a:r>
          </a:p>
          <a:p>
            <a:pPr marL="0" indent="0" rtl="0">
              <a:buNone/>
            </a:pPr>
            <a:r>
              <a:rPr lang="ru-RU" dirty="0"/>
              <a:t>   • Оптимизировать логистику</a:t>
            </a:r>
          </a:p>
        </p:txBody>
      </p:sp>
      <p:sp>
        <p:nvSpPr>
          <p:cNvPr id="4" name="Текст 7"/>
          <p:cNvSpPr txBox="1">
            <a:spLocks/>
          </p:cNvSpPr>
          <p:nvPr/>
        </p:nvSpPr>
        <p:spPr>
          <a:xfrm>
            <a:off x="1539575" y="5715000"/>
            <a:ext cx="9126838" cy="533400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SzPct val="80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004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SzPct val="100000"/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4360" indent="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80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80000"/>
              <a:buFont typeface="Wingdings" pitchFamily="2" charset="2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830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8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40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8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endParaRPr lang="ru" sz="1600" dirty="0"/>
          </a:p>
        </p:txBody>
      </p:sp>
    </p:spTree>
    <p:extLst>
      <p:ext uri="{BB962C8B-B14F-4D97-AF65-F5344CB8AC3E}">
        <p14:creationId xmlns:p14="http://schemas.microsoft.com/office/powerpoint/2010/main" val="3224243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522876" y="692696"/>
            <a:ext cx="9143538" cy="4909769"/>
          </a:xfrm>
        </p:spPr>
        <p:txBody>
          <a:bodyPr rtlCol="0"/>
          <a:lstStyle/>
          <a:p>
            <a:pPr marL="0" indent="0" rtl="0">
              <a:buNone/>
            </a:pPr>
            <a:r>
              <a:rPr lang="ru-RU" dirty="0"/>
              <a:t>2. Сфокусироваться на регионах с потенциалом (Central, South) </a:t>
            </a:r>
          </a:p>
          <a:p>
            <a:pPr marL="0" indent="0" rtl="0">
              <a:buNone/>
            </a:pPr>
            <a:r>
              <a:rPr lang="ru-RU" dirty="0"/>
              <a:t>   •	Провести детальный анализ прибыли по этим регионам</a:t>
            </a:r>
          </a:p>
          <a:p>
            <a:pPr marL="0" indent="0" rtl="0">
              <a:buNone/>
            </a:pPr>
            <a:r>
              <a:rPr lang="ru-RU" dirty="0"/>
              <a:t>   •	Провести анализ конкурентов</a:t>
            </a:r>
          </a:p>
          <a:p>
            <a:pPr marL="0" indent="0" rtl="0">
              <a:buNone/>
            </a:pPr>
            <a:r>
              <a:rPr lang="ru-RU" dirty="0"/>
              <a:t>   •	Оптимизировать логистику</a:t>
            </a:r>
          </a:p>
          <a:p>
            <a:pPr marL="0" indent="0" rtl="0">
              <a:buNone/>
            </a:pPr>
            <a:r>
              <a:rPr lang="ru-RU" dirty="0"/>
              <a:t>   •	Пересмотреть ценообразование</a:t>
            </a:r>
          </a:p>
          <a:p>
            <a:pPr marL="0" indent="0" rtl="0">
              <a:buNone/>
            </a:pPr>
            <a:endParaRPr lang="ru-RU" dirty="0"/>
          </a:p>
          <a:p>
            <a:pPr marL="0" indent="0" rtl="0">
              <a:buNone/>
            </a:pPr>
            <a:r>
              <a:rPr lang="ru-RU" dirty="0"/>
              <a:t>3. Развивать B2B-направление (Corporate, Home Office) — там выше маржинальность.</a:t>
            </a:r>
          </a:p>
        </p:txBody>
      </p:sp>
    </p:spTree>
    <p:extLst>
      <p:ext uri="{BB962C8B-B14F-4D97-AF65-F5344CB8AC3E}">
        <p14:creationId xmlns:p14="http://schemas.microsoft.com/office/powerpoint/2010/main" val="3519010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522876" y="764704"/>
            <a:ext cx="9143538" cy="5112568"/>
          </a:xfrm>
        </p:spPr>
        <p:txBody>
          <a:bodyPr rtlCol="0"/>
          <a:lstStyle/>
          <a:p>
            <a:pPr marL="0" indent="0" rtl="0">
              <a:buNone/>
            </a:pPr>
            <a:r>
              <a:rPr lang="ru-RU" dirty="0"/>
              <a:t>4. Повысить эффективность скидочных кампаний — проверить, проварить их влияние на прибыль.</a:t>
            </a:r>
          </a:p>
          <a:p>
            <a:pPr marL="0" indent="0" rtl="0">
              <a:buNone/>
            </a:pPr>
            <a:r>
              <a:rPr lang="ru-RU" dirty="0"/>
              <a:t>   • Ввести максимальный лимит скидки (например, не более 30% без одобрения менеджера).</a:t>
            </a:r>
          </a:p>
          <a:p>
            <a:pPr marL="0" indent="0" rtl="0">
              <a:buNone/>
            </a:pPr>
            <a:r>
              <a:rPr lang="ru-RU" dirty="0"/>
              <a:t>   • Для товаров с низкой маржинальностью (особенно мебель) — ограничить скидки</a:t>
            </a:r>
          </a:p>
          <a:p>
            <a:pPr marL="0" indent="0" rtl="0">
              <a:buNone/>
            </a:pPr>
            <a:r>
              <a:rPr lang="ru-RU" dirty="0"/>
              <a:t>5. Анализ "</a:t>
            </a:r>
            <a:r>
              <a:rPr lang="ru-RU" dirty="0" err="1"/>
              <a:t>Same</a:t>
            </a:r>
            <a:r>
              <a:rPr lang="ru-RU" dirty="0"/>
              <a:t> Day" и "First Class" доставок</a:t>
            </a:r>
          </a:p>
          <a:p>
            <a:pPr marL="0" indent="0" rtl="0">
              <a:buNone/>
            </a:pPr>
            <a:r>
              <a:rPr lang="ru-RU" dirty="0"/>
              <a:t>   • Быстрая доставка может увеличивать издержки.</a:t>
            </a:r>
          </a:p>
          <a:p>
            <a:pPr marL="0" indent="0" rtl="0">
              <a:buNone/>
            </a:pPr>
            <a:r>
              <a:rPr lang="ru-RU" dirty="0"/>
              <a:t>   • Проверить, окупаются ли такие заказы по прибыли</a:t>
            </a:r>
          </a:p>
          <a:p>
            <a:pPr marL="0" indent="0" rtl="0">
              <a:buNone/>
            </a:pPr>
            <a:endParaRPr lang="ru-RU" dirty="0"/>
          </a:p>
          <a:p>
            <a:pPr rtl="0"/>
            <a:endParaRPr lang="ru" dirty="0"/>
          </a:p>
        </p:txBody>
      </p:sp>
    </p:spTree>
    <p:extLst>
      <p:ext uri="{BB962C8B-B14F-4D97-AF65-F5344CB8AC3E}">
        <p14:creationId xmlns:p14="http://schemas.microsoft.com/office/powerpoint/2010/main" val="51538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резентация с обзором планирования проекта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98000"/>
              </a:schemeClr>
            </a:duotone>
          </a:blip>
          <a:tile tx="0" ty="0" sx="100000" sy="100000" flip="none" algn="ctr"/>
        </a:blipFill>
      </a:bgFillStyleLst>
    </a:fmtScheme>
  </a:themeElements>
  <a:objectDefaults>
    <a:spDef>
      <a:spPr>
        <a:solidFill>
          <a:schemeClr val="accent1">
            <a:lumMod val="50000"/>
          </a:schemeClr>
        </a:solidFill>
      </a:spPr>
      <a:bodyPr rtlCol="0" anchor="ctr"/>
      <a:lstStyle>
        <a:defPPr algn="ctr"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accent1">
              <a:lumMod val="20000"/>
              <a:lumOff val="80000"/>
            </a:schemeClr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26713848_TF03460544" id="{30B3B0C4-9B2C-4E69-8E28-C02DEE867D7B}" vid="{1E615EF9-395E-4C1B-B1C0-E38A1E9E9FF5}"/>
    </a:ext>
  </a:extLst>
</a:theme>
</file>

<file path=ppt/theme/theme2.xml><?xml version="1.0" encoding="utf-8"?>
<a:theme xmlns:a="http://schemas.openxmlformats.org/drawingml/2006/main" name="Тема Offic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с обзором планирования бизнес-проекта</Template>
  <TotalTime>62</TotalTime>
  <Words>346</Words>
  <Application>Microsoft Office PowerPoint</Application>
  <PresentationFormat>Произвольный</PresentationFormat>
  <Paragraphs>52</Paragraphs>
  <Slides>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Aptos</vt:lpstr>
      <vt:lpstr>Arial</vt:lpstr>
      <vt:lpstr>Calibri</vt:lpstr>
      <vt:lpstr>Wingdings</vt:lpstr>
      <vt:lpstr>Презентация с обзором планирования проекта</vt:lpstr>
      <vt:lpstr>Общий бизнес-анализ продаж Superstore</vt:lpstr>
      <vt:lpstr>Итоговые показатели компании</vt:lpstr>
      <vt:lpstr>Сильные стороны</vt:lpstr>
      <vt:lpstr>Слабые стороны</vt:lpstr>
      <vt:lpstr>Рекомендации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Вячеслав Волчанский</dc:creator>
  <cp:lastModifiedBy>Вячеслав Волчанский</cp:lastModifiedBy>
  <cp:revision>1</cp:revision>
  <dcterms:created xsi:type="dcterms:W3CDTF">2025-10-12T12:00:22Z</dcterms:created>
  <dcterms:modified xsi:type="dcterms:W3CDTF">2025-10-12T13:02:36Z</dcterms:modified>
</cp:coreProperties>
</file>