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14630400" cy="8229600"/>
  <p:notesSz cx="8229600" cy="14630400"/>
  <p:embeddedFontLst>
    <p:embeddedFont>
      <p:font typeface="Saira Medium"/>
      <p:regular r:id="rId14"/>
    </p:embeddedFont>
    <p:embeddedFont>
      <p:font typeface="Saira Medium"/>
      <p:regular r:id="rId15"/>
    </p:embeddedFont>
    <p:embeddedFont>
      <p:font typeface="Saira Medium"/>
      <p:regular r:id="rId16"/>
    </p:embeddedFont>
    <p:embeddedFont>
      <p:font typeface="Saira Medium"/>
      <p:regular r:id="rId17"/>
    </p:embeddedFont>
    <p:embeddedFont>
      <p:font typeface="Roboto"/>
      <p:regular r:id="rId18"/>
    </p:embeddedFont>
    <p:embeddedFont>
      <p:font typeface="Roboto"/>
      <p:regular r:id="rId19"/>
    </p:embeddedFont>
    <p:embeddedFont>
      <p:font typeface="Roboto"/>
      <p:regular r:id="rId20"/>
    </p:embeddedFont>
    <p:embeddedFont>
      <p:font typeface="Roboto"/>
      <p:regular r:id="rId21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4" Type="http://schemas.openxmlformats.org/officeDocument/2006/relationships/font" Target="fonts/font1.fntdata"/><Relationship Id="rId15" Type="http://schemas.openxmlformats.org/officeDocument/2006/relationships/font" Target="fonts/font2.fntdata"/><Relationship Id="rId16" Type="http://schemas.openxmlformats.org/officeDocument/2006/relationships/font" Target="fonts/font3.fntdata"/><Relationship Id="rId17" Type="http://schemas.openxmlformats.org/officeDocument/2006/relationships/font" Target="fonts/font4.fntdata"/><Relationship Id="rId18" Type="http://schemas.openxmlformats.org/officeDocument/2006/relationships/font" Target="fonts/font5.fntdata"/><Relationship Id="rId19" Type="http://schemas.openxmlformats.org/officeDocument/2006/relationships/font" Target="fonts/font6.fntdata"/><Relationship Id="rId20" Type="http://schemas.openxmlformats.org/officeDocument/2006/relationships/font" Target="fonts/font7.fntdata"/><Relationship Id="rId21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2" Type="http://schemas.openxmlformats.org/officeDocument/2006/relationships/image" Target="../media/image-1003-2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2" Type="http://schemas.openxmlformats.org/officeDocument/2006/relationships/image" Target="../media/image-1004-2.pn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2" Type="http://schemas.openxmlformats.org/officeDocument/2006/relationships/image" Target="../media/image-1005-2.pn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2" Type="http://schemas.openxmlformats.org/officeDocument/2006/relationships/image" Target="../media/image-1006-2.pn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2" Type="http://schemas.openxmlformats.org/officeDocument/2006/relationships/image" Target="../media/image-1007-2.png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2" Type="http://schemas.openxmlformats.org/officeDocument/2006/relationships/image" Target="../media/image-1008-2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30303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30303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30303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30303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30303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30303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30303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716637"/>
            <a:ext cx="7556421" cy="60251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450"/>
              </a:lnSpc>
              <a:buNone/>
            </a:pPr>
            <a:r>
              <a:rPr lang="en-US" sz="75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Первичный бизнес-анализ продаж Superstore 2014-2017</a:t>
            </a:r>
            <a:endParaRPr lang="en-US" sz="7550" dirty="0"/>
          </a:p>
        </p:txBody>
      </p:sp>
      <p:sp>
        <p:nvSpPr>
          <p:cNvPr id="4" name="Text 1"/>
          <p:cNvSpPr/>
          <p:nvPr/>
        </p:nvSpPr>
        <p:spPr>
          <a:xfrm>
            <a:off x="6280190" y="7030998"/>
            <a:ext cx="3855958" cy="4819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750"/>
              </a:lnSpc>
              <a:buNone/>
            </a:pPr>
            <a:endParaRPr lang="en-US" sz="3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1305639"/>
            <a:ext cx="5645110" cy="561820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71780" y="2297668"/>
            <a:ext cx="6272451" cy="10206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000"/>
              </a:lnSpc>
              <a:buNone/>
            </a:pPr>
            <a:r>
              <a:rPr lang="en-US" sz="320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Итоговые показатели компании</a:t>
            </a:r>
            <a:endParaRPr lang="en-US" sz="3200" dirty="0"/>
          </a:p>
        </p:txBody>
      </p:sp>
      <p:sp>
        <p:nvSpPr>
          <p:cNvPr id="4" name="Text 1"/>
          <p:cNvSpPr/>
          <p:nvPr/>
        </p:nvSpPr>
        <p:spPr>
          <a:xfrm>
            <a:off x="7571780" y="3522345"/>
            <a:ext cx="6272451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Общий объём продаж: $2,297,200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7571780" y="3920490"/>
            <a:ext cx="6272451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Общая прибыль: $286,400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7571780" y="4318635"/>
            <a:ext cx="6272451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Средняя маржинальность: 12,5%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571780" y="4716780"/>
            <a:ext cx="6272451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Количество клиентов: 793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7571780" y="5114925"/>
            <a:ext cx="6272451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Количество заказов: 5009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7571780" y="5625346"/>
            <a:ext cx="6272451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07707"/>
            <a:ext cx="4536519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Сильные стороны</a:t>
            </a:r>
            <a:endParaRPr lang="en-US" sz="3550" dirty="0"/>
          </a:p>
        </p:txBody>
      </p:sp>
      <p:sp>
        <p:nvSpPr>
          <p:cNvPr id="3" name="Shape 1"/>
          <p:cNvSpPr/>
          <p:nvPr/>
        </p:nvSpPr>
        <p:spPr>
          <a:xfrm>
            <a:off x="793790" y="1637586"/>
            <a:ext cx="4226600" cy="1946791"/>
          </a:xfrm>
          <a:prstGeom prst="roundRect">
            <a:avLst>
              <a:gd name="adj" fmla="val 8389"/>
            </a:avLst>
          </a:prstGeom>
          <a:solidFill>
            <a:srgbClr val="030303"/>
          </a:solidFill>
          <a:ln w="15240">
            <a:solidFill>
              <a:srgbClr val="FC833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90481" y="1834277"/>
            <a:ext cx="3162062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Разнообразие ассортимента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990481" y="2226588"/>
            <a:ext cx="3833217" cy="11610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Широкий выбор товаров в трёх основных категориях. Наличие как недорогих расходников, так и дорогой мебели и техники.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201841" y="1637586"/>
            <a:ext cx="4226600" cy="1946791"/>
          </a:xfrm>
          <a:prstGeom prst="roundRect">
            <a:avLst>
              <a:gd name="adj" fmla="val 8389"/>
            </a:avLst>
          </a:prstGeom>
          <a:solidFill>
            <a:srgbClr val="030303"/>
          </a:solidFill>
          <a:ln w="15240">
            <a:solidFill>
              <a:srgbClr val="FC833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398532" y="1834277"/>
            <a:ext cx="2944178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Географическое покрытие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5398532" y="2226588"/>
            <a:ext cx="3833217" cy="11610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Продажи ведутся по всем регионам США: West, East, Central, South. Есть клиенты как из крупных городов, так и небольших населённых пунктов.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9609892" y="1637586"/>
            <a:ext cx="4226719" cy="1946791"/>
          </a:xfrm>
          <a:prstGeom prst="roundRect">
            <a:avLst>
              <a:gd name="adj" fmla="val 8389"/>
            </a:avLst>
          </a:prstGeom>
          <a:solidFill>
            <a:srgbClr val="030303"/>
          </a:solidFill>
          <a:ln w="15240">
            <a:solidFill>
              <a:srgbClr val="FC833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806583" y="1834277"/>
            <a:ext cx="3354586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Работа с разными сегментами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9806583" y="2226588"/>
            <a:ext cx="3833336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Работа как с корпоративными клиентами, так и частными лицами и малым бизнесом.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793790" y="3856553"/>
            <a:ext cx="4536519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Слабые стороны</a:t>
            </a:r>
            <a:endParaRPr lang="en-US" sz="3550" dirty="0"/>
          </a:p>
        </p:txBody>
      </p:sp>
      <p:sp>
        <p:nvSpPr>
          <p:cNvPr id="13" name="Shape 11"/>
          <p:cNvSpPr/>
          <p:nvPr/>
        </p:nvSpPr>
        <p:spPr>
          <a:xfrm>
            <a:off x="793790" y="4695706"/>
            <a:ext cx="4226600" cy="2826068"/>
          </a:xfrm>
          <a:prstGeom prst="roundRect">
            <a:avLst>
              <a:gd name="adj" fmla="val 5779"/>
            </a:avLst>
          </a:prstGeom>
          <a:solidFill>
            <a:srgbClr val="030303">
              <a:alpha val="75000"/>
            </a:srgbClr>
          </a:solidFill>
          <a:ln w="22860">
            <a:solidFill>
              <a:srgbClr val="FC8337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98101" y="4900017"/>
            <a:ext cx="3817977" cy="5669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Чрезмерное использование скидок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998101" y="5575816"/>
            <a:ext cx="3817977" cy="870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Скидки до 70–80% часто приводят к убыткам. Некоторые товары продаются ниже себестоимости.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5201841" y="4695706"/>
            <a:ext cx="4226600" cy="2826068"/>
          </a:xfrm>
          <a:prstGeom prst="roundRect">
            <a:avLst>
              <a:gd name="adj" fmla="val 5779"/>
            </a:avLst>
          </a:prstGeom>
          <a:solidFill>
            <a:srgbClr val="030303">
              <a:alpha val="75000"/>
            </a:srgbClr>
          </a:solidFill>
          <a:ln w="22860">
            <a:solidFill>
              <a:srgbClr val="FC8337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406152" y="4900017"/>
            <a:ext cx="3817977" cy="5669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Низкая маржинальность в категории Мебель</a:t>
            </a:r>
            <a:endParaRPr lang="en-US" sz="1750" dirty="0"/>
          </a:p>
        </p:txBody>
      </p:sp>
      <p:sp>
        <p:nvSpPr>
          <p:cNvPr id="18" name="Text 16"/>
          <p:cNvSpPr/>
          <p:nvPr/>
        </p:nvSpPr>
        <p:spPr>
          <a:xfrm>
            <a:off x="5406152" y="5575816"/>
            <a:ext cx="3817977" cy="870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Возможно, закупочная цена слишком высока или ценообразование неоптимально.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9609892" y="4695706"/>
            <a:ext cx="4226719" cy="2826068"/>
          </a:xfrm>
          <a:prstGeom prst="roundRect">
            <a:avLst>
              <a:gd name="adj" fmla="val 5779"/>
            </a:avLst>
          </a:prstGeom>
          <a:solidFill>
            <a:srgbClr val="030303">
              <a:alpha val="75000"/>
            </a:srgbClr>
          </a:solidFill>
          <a:ln w="22860">
            <a:solidFill>
              <a:srgbClr val="FC8337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814203" y="4900017"/>
            <a:ext cx="3818096" cy="5669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Неравномерная прибыльность по регионам</a:t>
            </a:r>
            <a:endParaRPr lang="en-US" sz="1750" dirty="0"/>
          </a:p>
        </p:txBody>
      </p:sp>
      <p:sp>
        <p:nvSpPr>
          <p:cNvPr id="21" name="Text 19"/>
          <p:cNvSpPr/>
          <p:nvPr/>
        </p:nvSpPr>
        <p:spPr>
          <a:xfrm>
            <a:off x="9814203" y="5575816"/>
            <a:ext cx="3818096" cy="17416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 Central и South регионах чаще встречаются убыточные сделки. Центральный регион особенно отстаёт — маржа всего 7,9%. Возможные причины: высокая конкуренция, низкие цены, неэффективная логистика.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32874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Рекомендация 1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128248"/>
            <a:ext cx="6743462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Оптимизировать ассортимент</a:t>
            </a:r>
            <a:endParaRPr lang="en-US" sz="3550" dirty="0"/>
          </a:p>
        </p:txBody>
      </p:sp>
      <p:sp>
        <p:nvSpPr>
          <p:cNvPr id="5" name="Text 2"/>
          <p:cNvSpPr/>
          <p:nvPr/>
        </p:nvSpPr>
        <p:spPr>
          <a:xfrm>
            <a:off x="6280190" y="4035385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Выявить топ 10 убыточных товаров и принять решение: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280190" y="465343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Убрать из ассортимента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280190" y="5095637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Сменить поставщика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6280190" y="5537835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Оптимизировать логистику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29747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Рекомендация 2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1629251"/>
            <a:ext cx="7556421" cy="1133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Сфокусироваться на регионах с потенциалом</a:t>
            </a:r>
            <a:endParaRPr lang="en-US" sz="3550" dirty="0"/>
          </a:p>
        </p:txBody>
      </p:sp>
      <p:sp>
        <p:nvSpPr>
          <p:cNvPr id="5" name="Text 2"/>
          <p:cNvSpPr/>
          <p:nvPr/>
        </p:nvSpPr>
        <p:spPr>
          <a:xfrm>
            <a:off x="793790" y="3103364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Central и South регионы требуют особого внимания:</a:t>
            </a:r>
            <a:endParaRPr lang="en-US" sz="1750" dirty="0"/>
          </a:p>
        </p:txBody>
      </p:sp>
      <p:sp>
        <p:nvSpPr>
          <p:cNvPr id="6" name="Shape 3"/>
          <p:cNvSpPr/>
          <p:nvPr/>
        </p:nvSpPr>
        <p:spPr>
          <a:xfrm>
            <a:off x="793790" y="3721418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030303"/>
          </a:solidFill>
          <a:ln w="22860">
            <a:solidFill>
              <a:srgbClr val="FC8337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878860" y="3763923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1530906" y="3799284"/>
            <a:ext cx="681930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Провести детальный анализ прибыли по этим регионам</a:t>
            </a:r>
            <a:endParaRPr lang="en-US" sz="2200" dirty="0"/>
          </a:p>
        </p:txBody>
      </p:sp>
      <p:sp>
        <p:nvSpPr>
          <p:cNvPr id="9" name="Shape 6"/>
          <p:cNvSpPr/>
          <p:nvPr/>
        </p:nvSpPr>
        <p:spPr>
          <a:xfrm>
            <a:off x="793790" y="4961573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030303"/>
          </a:solidFill>
          <a:ln w="22860">
            <a:solidFill>
              <a:srgbClr val="FC8337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878860" y="5004078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1" name="Text 8"/>
          <p:cNvSpPr/>
          <p:nvPr/>
        </p:nvSpPr>
        <p:spPr>
          <a:xfrm>
            <a:off x="1530906" y="5039439"/>
            <a:ext cx="419433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Провести анализ конкурентов</a:t>
            </a:r>
            <a:endParaRPr lang="en-US" sz="2200" dirty="0"/>
          </a:p>
        </p:txBody>
      </p:sp>
      <p:sp>
        <p:nvSpPr>
          <p:cNvPr id="12" name="Shape 9"/>
          <p:cNvSpPr/>
          <p:nvPr/>
        </p:nvSpPr>
        <p:spPr>
          <a:xfrm>
            <a:off x="793790" y="5925502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030303"/>
          </a:solidFill>
          <a:ln w="22860">
            <a:solidFill>
              <a:srgbClr val="FC8337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878860" y="5968008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1530906" y="6003369"/>
            <a:ext cx="382023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Оптимизировать логистику</a:t>
            </a:r>
            <a:endParaRPr lang="en-US" sz="2200" dirty="0"/>
          </a:p>
        </p:txBody>
      </p:sp>
      <p:sp>
        <p:nvSpPr>
          <p:cNvPr id="15" name="Shape 12"/>
          <p:cNvSpPr/>
          <p:nvPr/>
        </p:nvSpPr>
        <p:spPr>
          <a:xfrm>
            <a:off x="793790" y="6889433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030303"/>
          </a:solidFill>
          <a:ln w="22860">
            <a:solidFill>
              <a:srgbClr val="FC8337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878860" y="6931938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4</a:t>
            </a:r>
            <a:endParaRPr lang="en-US" sz="2650" dirty="0"/>
          </a:p>
        </p:txBody>
      </p:sp>
      <p:sp>
        <p:nvSpPr>
          <p:cNvPr id="17" name="Text 14"/>
          <p:cNvSpPr/>
          <p:nvPr/>
        </p:nvSpPr>
        <p:spPr>
          <a:xfrm>
            <a:off x="1530906" y="6967299"/>
            <a:ext cx="454902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Пересмотреть ценообразование</a:t>
            </a:r>
            <a:endParaRPr lang="en-US" sz="2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92718"/>
            <a:ext cx="3969425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900"/>
              </a:lnSpc>
              <a:buNone/>
            </a:pPr>
            <a:r>
              <a:rPr lang="en-US" sz="310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Рекомендация 3 и 4</a:t>
            </a:r>
            <a:endParaRPr lang="en-US" sz="3100" dirty="0"/>
          </a:p>
        </p:txBody>
      </p:sp>
      <p:sp>
        <p:nvSpPr>
          <p:cNvPr id="3" name="Text 1"/>
          <p:cNvSpPr/>
          <p:nvPr/>
        </p:nvSpPr>
        <p:spPr>
          <a:xfrm>
            <a:off x="793790" y="1685687"/>
            <a:ext cx="33648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Развивать B2B-направление</a:t>
            </a:r>
            <a:endParaRPr lang="en-US" sz="1850" dirty="0"/>
          </a:p>
        </p:txBody>
      </p:sp>
      <p:sp>
        <p:nvSpPr>
          <p:cNvPr id="4" name="Text 2"/>
          <p:cNvSpPr/>
          <p:nvPr/>
        </p:nvSpPr>
        <p:spPr>
          <a:xfrm>
            <a:off x="793790" y="2142053"/>
            <a:ext cx="6327815" cy="508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Сфокусироваться на Corporate и Home Office сегментах — там выше маржинальность.</a:t>
            </a:r>
            <a:endParaRPr lang="en-US" sz="12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828806"/>
            <a:ext cx="4429363" cy="4429363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516416" y="1685687"/>
            <a:ext cx="5536883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Повысить эффективность скидочных кампаний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7516416" y="2142053"/>
            <a:ext cx="6327815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Проверить и проанализировать их влияние на прибыль: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7516416" y="2539008"/>
            <a:ext cx="6327815" cy="508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Ввести максимальный лимит скидки (например, не более 30% без одобрения менеджера)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7516416" y="3102650"/>
            <a:ext cx="6327815" cy="508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Для товаров с низкой маржинальностью (особенно мебель) — ограничить скидки</a:t>
            </a:r>
            <a:endParaRPr lang="en-US" sz="12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69355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361253"/>
            <a:ext cx="5387102" cy="673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00"/>
              </a:lnSpc>
              <a:buNone/>
            </a:pPr>
            <a:r>
              <a:rPr lang="en-US" sz="420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Рекомендация 5</a:t>
            </a:r>
            <a:endParaRPr lang="en-US" sz="4200" dirty="0"/>
          </a:p>
        </p:txBody>
      </p:sp>
      <p:sp>
        <p:nvSpPr>
          <p:cNvPr id="4" name="Text 1"/>
          <p:cNvSpPr/>
          <p:nvPr/>
        </p:nvSpPr>
        <p:spPr>
          <a:xfrm>
            <a:off x="793790" y="4120753"/>
            <a:ext cx="8823722" cy="538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200"/>
              </a:lnSpc>
              <a:buNone/>
            </a:pPr>
            <a:r>
              <a:rPr lang="en-US" sz="3350" dirty="0">
                <a:solidFill>
                  <a:srgbClr val="FFFFF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Анализ "Same Day" и "First Class" доставок</a:t>
            </a:r>
            <a:endParaRPr lang="en-US" sz="3350" dirty="0"/>
          </a:p>
        </p:txBody>
      </p:sp>
      <p:sp>
        <p:nvSpPr>
          <p:cNvPr id="5" name="Text 2"/>
          <p:cNvSpPr/>
          <p:nvPr/>
        </p:nvSpPr>
        <p:spPr>
          <a:xfrm>
            <a:off x="793790" y="4982647"/>
            <a:ext cx="13042821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Быстрая доставка может увеличивать издержки. Проверить, окупаются ли такие заказы по прибыли.</a:t>
            </a:r>
            <a:endParaRPr lang="en-US" sz="1650" dirty="0"/>
          </a:p>
        </p:txBody>
      </p:sp>
      <p:sp>
        <p:nvSpPr>
          <p:cNvPr id="6" name="Shape 3"/>
          <p:cNvSpPr/>
          <p:nvPr/>
        </p:nvSpPr>
        <p:spPr>
          <a:xfrm>
            <a:off x="793790" y="5569863"/>
            <a:ext cx="4203978" cy="1991916"/>
          </a:xfrm>
          <a:prstGeom prst="roundRect">
            <a:avLst>
              <a:gd name="adj" fmla="val 7345"/>
            </a:avLst>
          </a:prstGeom>
          <a:solidFill>
            <a:srgbClr val="030303">
              <a:alpha val="75000"/>
            </a:srgbClr>
          </a:solidFill>
          <a:ln w="30480">
            <a:solidFill>
              <a:srgbClr val="FC8337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763310" y="5569863"/>
            <a:ext cx="121920" cy="1991916"/>
          </a:xfrm>
          <a:prstGeom prst="roundRect">
            <a:avLst>
              <a:gd name="adj" fmla="val 159070"/>
            </a:avLst>
          </a:prstGeom>
          <a:solidFill>
            <a:srgbClr val="FC8337"/>
          </a:solidFill>
          <a:ln/>
        </p:spPr>
      </p:sp>
      <p:sp>
        <p:nvSpPr>
          <p:cNvPr id="8" name="Text 5"/>
          <p:cNvSpPr/>
          <p:nvPr/>
        </p:nvSpPr>
        <p:spPr>
          <a:xfrm>
            <a:off x="1131094" y="5815727"/>
            <a:ext cx="3620810" cy="673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Оценить стоимость доставки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1131094" y="6618089"/>
            <a:ext cx="362081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Анализ расходов на Same Day и First Class доставку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5213152" y="5569863"/>
            <a:ext cx="4203978" cy="1991916"/>
          </a:xfrm>
          <a:prstGeom prst="roundRect">
            <a:avLst>
              <a:gd name="adj" fmla="val 7345"/>
            </a:avLst>
          </a:prstGeom>
          <a:solidFill>
            <a:srgbClr val="030303">
              <a:alpha val="75000"/>
            </a:srgbClr>
          </a:solidFill>
          <a:ln w="30480">
            <a:solidFill>
              <a:srgbClr val="FC8337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182672" y="5569863"/>
            <a:ext cx="121920" cy="1991916"/>
          </a:xfrm>
          <a:prstGeom prst="roundRect">
            <a:avLst>
              <a:gd name="adj" fmla="val 159070"/>
            </a:avLst>
          </a:prstGeom>
          <a:solidFill>
            <a:srgbClr val="FC8337"/>
          </a:solidFill>
          <a:ln/>
        </p:spPr>
      </p:sp>
      <p:sp>
        <p:nvSpPr>
          <p:cNvPr id="12" name="Text 9"/>
          <p:cNvSpPr/>
          <p:nvPr/>
        </p:nvSpPr>
        <p:spPr>
          <a:xfrm>
            <a:off x="5550456" y="5815727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Рассчитать ROI</a:t>
            </a:r>
            <a:endParaRPr lang="en-US" sz="2100" dirty="0"/>
          </a:p>
        </p:txBody>
      </p:sp>
      <p:sp>
        <p:nvSpPr>
          <p:cNvPr id="13" name="Text 10"/>
          <p:cNvSpPr/>
          <p:nvPr/>
        </p:nvSpPr>
        <p:spPr>
          <a:xfrm>
            <a:off x="5550456" y="6281499"/>
            <a:ext cx="3620810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Определить, окупаются ли быстрые доставки через увеличение прибыли</a:t>
            </a:r>
            <a:endParaRPr lang="en-US" sz="1650" dirty="0"/>
          </a:p>
        </p:txBody>
      </p:sp>
      <p:sp>
        <p:nvSpPr>
          <p:cNvPr id="14" name="Shape 11"/>
          <p:cNvSpPr/>
          <p:nvPr/>
        </p:nvSpPr>
        <p:spPr>
          <a:xfrm>
            <a:off x="9632513" y="5569863"/>
            <a:ext cx="4203978" cy="1991916"/>
          </a:xfrm>
          <a:prstGeom prst="roundRect">
            <a:avLst>
              <a:gd name="adj" fmla="val 7345"/>
            </a:avLst>
          </a:prstGeom>
          <a:solidFill>
            <a:srgbClr val="030303">
              <a:alpha val="75000"/>
            </a:srgbClr>
          </a:solidFill>
          <a:ln w="30480">
            <a:solidFill>
              <a:srgbClr val="FC8337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9602033" y="5569863"/>
            <a:ext cx="121920" cy="1991916"/>
          </a:xfrm>
          <a:prstGeom prst="roundRect">
            <a:avLst>
              <a:gd name="adj" fmla="val 159070"/>
            </a:avLst>
          </a:prstGeom>
          <a:solidFill>
            <a:srgbClr val="FC8337"/>
          </a:solidFill>
          <a:ln/>
        </p:spPr>
      </p:sp>
      <p:sp>
        <p:nvSpPr>
          <p:cNvPr id="16" name="Text 13"/>
          <p:cNvSpPr/>
          <p:nvPr/>
        </p:nvSpPr>
        <p:spPr>
          <a:xfrm>
            <a:off x="9969818" y="5815727"/>
            <a:ext cx="3620810" cy="673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E5E0DF"/>
                </a:solidFill>
                <a:latin typeface="Saira Medium" pitchFamily="34" charset="0"/>
                <a:ea typeface="Saira Medium" pitchFamily="34" charset="-122"/>
                <a:cs typeface="Saira Medium" pitchFamily="34" charset="-120"/>
              </a:rPr>
              <a:t>Оптимизировать логистику</a:t>
            </a:r>
            <a:endParaRPr lang="en-US" sz="2100" dirty="0"/>
          </a:p>
        </p:txBody>
      </p:sp>
      <p:sp>
        <p:nvSpPr>
          <p:cNvPr id="17" name="Text 14"/>
          <p:cNvSpPr/>
          <p:nvPr/>
        </p:nvSpPr>
        <p:spPr>
          <a:xfrm>
            <a:off x="9969818" y="6618089"/>
            <a:ext cx="362081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Найти баланс между скоростью доставки и рентабельностью</a:t>
            </a:r>
            <a:endParaRPr lang="en-US" sz="16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2025-11-03T15:38:55Z</dcterms:created>
  <dcterms:modified xsi:type="dcterms:W3CDTF">2025-11-03T15:38:55Z</dcterms:modified>
</cp:coreProperties>
</file>